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6"/>
  </p:notesMasterIdLst>
  <p:handoutMasterIdLst>
    <p:handoutMasterId r:id="rId37"/>
  </p:handoutMasterIdLst>
  <p:sldIdLst>
    <p:sldId id="256" r:id="rId3"/>
    <p:sldId id="257" r:id="rId4"/>
    <p:sldId id="268" r:id="rId5"/>
    <p:sldId id="270" r:id="rId6"/>
    <p:sldId id="271" r:id="rId7"/>
    <p:sldId id="273" r:id="rId8"/>
    <p:sldId id="275" r:id="rId9"/>
    <p:sldId id="277" r:id="rId10"/>
    <p:sldId id="278" r:id="rId11"/>
    <p:sldId id="274" r:id="rId12"/>
    <p:sldId id="279" r:id="rId13"/>
    <p:sldId id="276" r:id="rId14"/>
    <p:sldId id="281" r:id="rId15"/>
    <p:sldId id="282" r:id="rId16"/>
    <p:sldId id="285" r:id="rId17"/>
    <p:sldId id="287" r:id="rId18"/>
    <p:sldId id="295" r:id="rId19"/>
    <p:sldId id="286" r:id="rId20"/>
    <p:sldId id="284" r:id="rId21"/>
    <p:sldId id="269" r:id="rId22"/>
    <p:sldId id="297" r:id="rId23"/>
    <p:sldId id="288" r:id="rId24"/>
    <p:sldId id="289" r:id="rId25"/>
    <p:sldId id="293" r:id="rId26"/>
    <p:sldId id="296" r:id="rId27"/>
    <p:sldId id="290" r:id="rId28"/>
    <p:sldId id="294" r:id="rId29"/>
    <p:sldId id="280" r:id="rId30"/>
    <p:sldId id="291" r:id="rId31"/>
    <p:sldId id="272" r:id="rId32"/>
    <p:sldId id="298" r:id="rId33"/>
    <p:sldId id="267" r:id="rId34"/>
    <p:sldId id="292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246" autoAdjust="0"/>
  </p:normalViewPr>
  <p:slideViewPr>
    <p:cSldViewPr>
      <p:cViewPr>
        <p:scale>
          <a:sx n="90" d="100"/>
          <a:sy n="90" d="100"/>
        </p:scale>
        <p:origin x="-80" y="-10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5" d="100"/>
          <a:sy n="85" d="100"/>
        </p:scale>
        <p:origin x="-25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10/27/14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10/27/14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4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 to assess the word stage we use this</a:t>
            </a:r>
            <a:r>
              <a:rPr lang="en-US" baseline="0" dirty="0" smtClean="0"/>
              <a:t> spelling inventory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17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scoring it (we enter it into a program that helps us with the scoring) we take a look at the results. Please note we are not looking to see how many words a student spelled correctly rather we are looking at what that child knows about words, letters, sounds, meaning etc. And this is why I want you to suspend what you think of as a spelling test. This is not a spelling pre-test this is a sophisticated assessment used to give teachers a plethora of information that is going to inform what they need to teach so students can continue to move along the continuum and across stages of spelling development.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65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37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5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said or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8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(10/20/14 13:48) -----</a:t>
            </a:r>
          </a:p>
          <a:p>
            <a:r>
              <a:rPr lang="en-US" dirty="0"/>
              <a:t>So we are going to talk to today about word study and </a:t>
            </a:r>
            <a:r>
              <a:rPr lang="en-US" dirty="0" smtClean="0"/>
              <a:t>I'm </a:t>
            </a:r>
            <a:r>
              <a:rPr lang="en-US" dirty="0"/>
              <a:t>going to ask you for this </a:t>
            </a:r>
            <a:r>
              <a:rPr lang="en-US" dirty="0" smtClean="0"/>
              <a:t>presentation </a:t>
            </a:r>
            <a:r>
              <a:rPr lang="en-US" dirty="0"/>
              <a:t>to suspend all notions of what you believe spelling instruction is. At the end we can have a Q&amp;A about </a:t>
            </a:r>
            <a:r>
              <a:rPr lang="en-US" dirty="0" smtClean="0"/>
              <a:t>traditional </a:t>
            </a:r>
            <a:r>
              <a:rPr lang="en-US" dirty="0"/>
              <a:t>spelling instruction and the approach we are </a:t>
            </a:r>
            <a:r>
              <a:rPr lang="en-US" dirty="0" smtClean="0"/>
              <a:t>learning </a:t>
            </a:r>
            <a:r>
              <a:rPr lang="en-US" dirty="0"/>
              <a:t>but I am going to be </a:t>
            </a:r>
            <a:r>
              <a:rPr lang="en-US" dirty="0" smtClean="0"/>
              <a:t>talking </a:t>
            </a:r>
            <a:r>
              <a:rPr lang="en-US" dirty="0"/>
              <a:t>about what we call word study. One component of that is teaching accurate spelling. </a:t>
            </a:r>
            <a:r>
              <a:rPr lang="en-US" dirty="0" smtClean="0"/>
              <a:t>Accurate spelling</a:t>
            </a:r>
            <a:r>
              <a:rPr lang="en-US" baseline="0" dirty="0" smtClean="0"/>
              <a:t> is no the goal of word study it’s an outcome of it. </a:t>
            </a:r>
            <a:r>
              <a:rPr lang="en-US" dirty="0" smtClean="0"/>
              <a:t>Our goals </a:t>
            </a:r>
            <a:r>
              <a:rPr lang="en-US" dirty="0"/>
              <a:t>for </a:t>
            </a:r>
            <a:r>
              <a:rPr lang="en-US" dirty="0" smtClean="0"/>
              <a:t>Word </a:t>
            </a:r>
            <a:r>
              <a:rPr lang="en-US" dirty="0"/>
              <a:t>study </a:t>
            </a:r>
            <a:r>
              <a:rPr lang="en-US" dirty="0" smtClean="0"/>
              <a:t>is that we teach </a:t>
            </a:r>
            <a:r>
              <a:rPr lang="en-US" dirty="0" err="1" smtClean="0"/>
              <a:t>studets</a:t>
            </a:r>
            <a:r>
              <a:rPr lang="en-US" dirty="0" smtClean="0"/>
              <a:t> how words</a:t>
            </a:r>
            <a:r>
              <a:rPr lang="en-US" baseline="0" dirty="0" smtClean="0"/>
              <a:t> work and when you know how words work you are a proficient speller. </a:t>
            </a:r>
            <a:r>
              <a:rPr lang="en-US" dirty="0" smtClean="0"/>
              <a:t>and </a:t>
            </a:r>
            <a:r>
              <a:rPr lang="en-US" dirty="0"/>
              <a:t>knowing how words </a:t>
            </a:r>
            <a:r>
              <a:rPr lang="en-US" dirty="0" smtClean="0"/>
              <a:t>work </a:t>
            </a:r>
            <a:r>
              <a:rPr lang="en-US" dirty="0"/>
              <a:t>encompasses so </a:t>
            </a:r>
            <a:r>
              <a:rPr lang="en-US" dirty="0" smtClean="0"/>
              <a:t>much more </a:t>
            </a:r>
            <a:r>
              <a:rPr lang="en-US" dirty="0"/>
              <a:t>of that. So </a:t>
            </a:r>
            <a:r>
              <a:rPr lang="en-US" dirty="0" smtClean="0"/>
              <a:t>traditional </a:t>
            </a:r>
            <a:r>
              <a:rPr lang="en-US" dirty="0"/>
              <a:t>notions of spelling instruction on the back burner and let's </a:t>
            </a:r>
            <a:r>
              <a:rPr lang="en-US" dirty="0" smtClean="0"/>
              <a:t>all about </a:t>
            </a:r>
            <a:r>
              <a:rPr lang="en-US" dirty="0"/>
              <a:t>hat we mean by word study.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4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(10/22/14 13:05) -----</a:t>
            </a:r>
          </a:p>
          <a:p>
            <a:r>
              <a:rPr lang="en-US"/>
              <a:t>Kids are having conversations about words and that is a really important thing.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81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(10/22/14 13:07) -----</a:t>
            </a:r>
          </a:p>
          <a:p>
            <a:r>
              <a:rPr lang="en-US"/>
              <a:t>Talk about vocabulary as well</a:t>
            </a:r>
          </a:p>
          <a:p>
            <a:r>
              <a:rPr lang="en-US"/>
              <a:t>----- Meeting Notes (10/22/14 13:14) -----</a:t>
            </a:r>
          </a:p>
          <a:p>
            <a:r>
              <a:rPr lang="en-US"/>
              <a:t>our goal cant be stated that way because its too smple and narrow</a:t>
            </a:r>
          </a:p>
          <a:p>
            <a:r>
              <a:rPr lang="en-US"/>
              <a:t> our goal is broader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29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thing we want to do is to see what stage each student is in as a word solver</a:t>
            </a:r>
          </a:p>
          <a:p>
            <a:r>
              <a:rPr lang="en-US" dirty="0" smtClean="0"/>
              <a:t>----- Meeting Notes (10/22/14 13:14) -----</a:t>
            </a:r>
          </a:p>
          <a:p>
            <a:r>
              <a:rPr lang="en-US" dirty="0" smtClean="0"/>
              <a:t>so we talked about words their way drawing on esearch about developmental stages of spelling development so i thought it would be importnat to shwo you what thsoe stages 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9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58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46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12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10/27/14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10/27/14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Word Study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Hillside School Curriculum Chat</a:t>
            </a:r>
          </a:p>
          <a:p>
            <a:endParaRPr lang="en-US" dirty="0"/>
          </a:p>
          <a:p>
            <a:r>
              <a:rPr lang="en-US" dirty="0" smtClean="0"/>
              <a:t>October 24, 2014</a:t>
            </a:r>
            <a:endParaRPr lang="en-US" dirty="0"/>
          </a:p>
        </p:txBody>
      </p:sp>
      <p:pic>
        <p:nvPicPr>
          <p:cNvPr id="5" name="Picture 4" descr="Screen Shot 2014-10-20 at 3.08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288" y="5397500"/>
            <a:ext cx="1362124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a Student’s Spelling </a:t>
            </a:r>
            <a:r>
              <a:rPr lang="en-US" dirty="0"/>
              <a:t>S</a:t>
            </a:r>
            <a:r>
              <a:rPr lang="en-US" dirty="0" smtClean="0"/>
              <a:t>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Assessing using the Words Their Way Spelling Inventory</a:t>
            </a:r>
            <a:endParaRPr lang="en-US" dirty="0"/>
          </a:p>
        </p:txBody>
      </p:sp>
      <p:pic>
        <p:nvPicPr>
          <p:cNvPr id="5" name="Picture 2" descr="photo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2" y="2819400"/>
            <a:ext cx="2362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51412" y="2819400"/>
            <a:ext cx="1828800" cy="152400"/>
          </a:xfrm>
          <a:prstGeom prst="rect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2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a Student’s Spelling </a:t>
            </a:r>
            <a:r>
              <a:rPr lang="en-US" dirty="0"/>
              <a:t>S</a:t>
            </a:r>
            <a:r>
              <a:rPr lang="en-US" dirty="0" smtClean="0"/>
              <a:t>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Assessment composite</a:t>
            </a:r>
            <a:endParaRPr lang="en-US" dirty="0"/>
          </a:p>
        </p:txBody>
      </p:sp>
      <p:pic>
        <p:nvPicPr>
          <p:cNvPr id="10" name="Picture 1" descr="Screen Shot 2014-08-04 at 11.36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2438400"/>
            <a:ext cx="5181600" cy="375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51212" y="2743200"/>
            <a:ext cx="685800" cy="228600"/>
          </a:xfrm>
          <a:prstGeom prst="rect">
            <a:avLst/>
          </a:prstGeom>
          <a:solidFill>
            <a:srgbClr val="00000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1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Study and Word 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10058398" cy="4267200"/>
          </a:xfrm>
        </p:spPr>
        <p:txBody>
          <a:bodyPr/>
          <a:lstStyle/>
          <a:p>
            <a:r>
              <a:rPr lang="en-US" dirty="0" smtClean="0"/>
              <a:t>Word lists are designed for students to investigate a concept not exclusively for the goal of memorizing how to spell a word. </a:t>
            </a:r>
          </a:p>
          <a:p>
            <a:r>
              <a:rPr lang="en-US" dirty="0" smtClean="0"/>
              <a:t>Assessment is on the concept and not the spelling so words that were not on a list will show up on an assessment.</a:t>
            </a:r>
          </a:p>
          <a:p>
            <a:r>
              <a:rPr lang="en-US" dirty="0" smtClean="0"/>
              <a:t>Research is conclusive in finding that knowledge of how words work, of spelling concepts, and  of word meaning leads to accurate spelling. </a:t>
            </a:r>
          </a:p>
          <a:p>
            <a:r>
              <a:rPr lang="en-US" dirty="0" smtClean="0"/>
              <a:t>A word list may appear “easy” in terms of spelling but the concept behind it might be quite sophisticated.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 Assessment Composite allows us to group students for instruction.</a:t>
            </a:r>
          </a:p>
          <a:p>
            <a:r>
              <a:rPr lang="en-US" dirty="0" smtClean="0"/>
              <a:t>The program allows for 2 direct instruction days, 4 exploration days, 1 high frequency word practice days.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work with words.</a:t>
            </a:r>
          </a:p>
          <a:p>
            <a:r>
              <a:rPr lang="en-US" dirty="0" smtClean="0"/>
              <a:t>We want to guide self discovery.</a:t>
            </a:r>
          </a:p>
          <a:p>
            <a:r>
              <a:rPr lang="en-US" dirty="0" smtClean="0"/>
              <a:t>We want to build deep connections.</a:t>
            </a:r>
            <a:endParaRPr lang="en-US" dirty="0"/>
          </a:p>
        </p:txBody>
      </p:sp>
      <p:pic>
        <p:nvPicPr>
          <p:cNvPr id="4" name="Picture 3" descr="Screen Shot 2014-10-20 at 2.4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2" y="1715461"/>
            <a:ext cx="3886200" cy="51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2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4812" y="2286000"/>
            <a:ext cx="5029200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Students work with words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 want to guide self discovery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 want to build deep connections.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79812" y="6089070"/>
            <a:ext cx="44196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Concept Sort </a:t>
            </a:r>
            <a:r>
              <a:rPr lang="en-US" sz="2400" i="1" dirty="0" smtClean="0"/>
              <a:t>– Long </a:t>
            </a:r>
            <a:r>
              <a:rPr lang="en-US" sz="2400" i="1" dirty="0"/>
              <a:t>a and short a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8" name="IMG_1055.MOV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9412" y="152400"/>
            <a:ext cx="3657600" cy="6502400"/>
          </a:xfrm>
        </p:spPr>
      </p:pic>
    </p:spTree>
    <p:extLst>
      <p:ext uri="{BB962C8B-B14F-4D97-AF65-F5344CB8AC3E}">
        <p14:creationId xmlns:p14="http://schemas.microsoft.com/office/powerpoint/2010/main" val="6557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pic>
        <p:nvPicPr>
          <p:cNvPr id="4" name="IMG_1056.MOV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2" y="1828800"/>
            <a:ext cx="24003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1674812" y="2286000"/>
            <a:ext cx="5029200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Students work with words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 want to guide self discovery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 want to build deep connections.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685212" y="6094714"/>
            <a:ext cx="19812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Oddballs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4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pic>
        <p:nvPicPr>
          <p:cNvPr id="7" name="IMG_1084.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8412" y="1905000"/>
            <a:ext cx="7800976" cy="4388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8612" y="2286000"/>
            <a:ext cx="22098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Sorting by initial sound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13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pic>
        <p:nvPicPr>
          <p:cNvPr id="6" name="IMG_1066.MOV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8011" y="211666"/>
            <a:ext cx="3960813" cy="6646334"/>
          </a:xfrm>
        </p:spPr>
      </p:pic>
      <p:sp>
        <p:nvSpPr>
          <p:cNvPr id="7" name="TextBox 6"/>
          <p:cNvSpPr txBox="1"/>
          <p:nvPr/>
        </p:nvSpPr>
        <p:spPr>
          <a:xfrm>
            <a:off x="1674812" y="18288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Students work with words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 want to guide self discovery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We want to build deep connections.</a:t>
            </a:r>
          </a:p>
        </p:txBody>
      </p:sp>
    </p:spTree>
    <p:extLst>
      <p:ext uri="{BB962C8B-B14F-4D97-AF65-F5344CB8AC3E}">
        <p14:creationId xmlns:p14="http://schemas.microsoft.com/office/powerpoint/2010/main" val="28585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Study in the Classroom</a:t>
            </a:r>
            <a:endParaRPr lang="en-US" dirty="0"/>
          </a:p>
        </p:txBody>
      </p:sp>
      <p:pic>
        <p:nvPicPr>
          <p:cNvPr id="7" name="Content Placeholder 6" descr="Screen Shot 2014-10-20 at 2.44.45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14836"/>
          <a:stretch>
            <a:fillRect/>
          </a:stretch>
        </p:blipFill>
        <p:spPr/>
      </p:pic>
      <p:pic>
        <p:nvPicPr>
          <p:cNvPr id="9" name="Content Placeholder 8" descr="Screen Shot 2014-10-20 at 2.46.09 P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7" b="13227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1446212" y="6248400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Speed Sort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50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Word Study?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1905000"/>
            <a:ext cx="10210798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The study of how words work </a:t>
            </a:r>
          </a:p>
          <a:p>
            <a:pPr lvl="1"/>
            <a:r>
              <a:rPr lang="en-US" dirty="0" smtClean="0"/>
              <a:t>relationships </a:t>
            </a:r>
            <a:r>
              <a:rPr lang="en-US" dirty="0"/>
              <a:t>between vocabulary, phonics, spelling, derivational relationships (Greek and Latin roots) prefixes and </a:t>
            </a:r>
            <a:r>
              <a:rPr lang="en-US" dirty="0" smtClean="0"/>
              <a:t>suffixes</a:t>
            </a:r>
          </a:p>
          <a:p>
            <a:r>
              <a:rPr lang="en-US" dirty="0" smtClean="0"/>
              <a:t>One component of a Balanced Literacy Approach</a:t>
            </a:r>
          </a:p>
          <a:p>
            <a:r>
              <a:rPr lang="en-US" dirty="0" smtClean="0"/>
              <a:t>Transfers to Reading and Writing</a:t>
            </a:r>
          </a:p>
          <a:p>
            <a:r>
              <a:rPr lang="en-US" dirty="0" smtClean="0"/>
              <a:t>Words Their Way: Word Study in Action </a:t>
            </a:r>
          </a:p>
          <a:p>
            <a:pPr lvl="1"/>
            <a:r>
              <a:rPr lang="en-US" dirty="0"/>
              <a:t>Hands on activities such as word sorting to build connections, discover similarities and differences </a:t>
            </a:r>
            <a:r>
              <a:rPr lang="en-US" dirty="0" smtClean="0"/>
              <a:t> among words and word patterns</a:t>
            </a:r>
            <a:endParaRPr lang="en-US" dirty="0"/>
          </a:p>
          <a:p>
            <a:pPr marL="274320" lvl="1" indent="0">
              <a:buNone/>
            </a:pPr>
            <a:endParaRPr lang="en-US" dirty="0" smtClean="0"/>
          </a:p>
        </p:txBody>
      </p:sp>
      <p:pic>
        <p:nvPicPr>
          <p:cNvPr id="4" name="Picture 3" descr="Screen Shot 2014-10-17 at 1.4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2" y="4961434"/>
            <a:ext cx="2946400" cy="18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Their Way and Training Long Term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Brain Research suggests we gain long term memory when we:</a:t>
            </a:r>
          </a:p>
          <a:p>
            <a:r>
              <a:rPr lang="en-US" dirty="0" smtClean="0"/>
              <a:t>are actively engaged</a:t>
            </a:r>
          </a:p>
          <a:p>
            <a:r>
              <a:rPr lang="en-US" dirty="0" smtClean="0"/>
              <a:t>manipulate ideas and objects</a:t>
            </a:r>
          </a:p>
          <a:p>
            <a:r>
              <a:rPr lang="en-US" dirty="0"/>
              <a:t>u</a:t>
            </a:r>
            <a:r>
              <a:rPr lang="en-US" dirty="0" smtClean="0"/>
              <a:t>se language to clarify and cement our learning</a:t>
            </a:r>
          </a:p>
          <a:p>
            <a:r>
              <a:rPr lang="en-US" dirty="0"/>
              <a:t>i</a:t>
            </a:r>
            <a:r>
              <a:rPr lang="en-US" dirty="0" smtClean="0"/>
              <a:t>nteract with peers in directed conversations</a:t>
            </a:r>
            <a:endParaRPr lang="en-US" dirty="0"/>
          </a:p>
        </p:txBody>
      </p:sp>
      <p:pic>
        <p:nvPicPr>
          <p:cNvPr id="4" name="Picture 3" descr="Screen Shot 2014-10-17 at 1.5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212" y="4267200"/>
            <a:ext cx="272796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Instruction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Teaching Phonics and Spelling</a:t>
            </a:r>
            <a:endParaRPr lang="en-US" dirty="0"/>
          </a:p>
        </p:txBody>
      </p:sp>
      <p:pic>
        <p:nvPicPr>
          <p:cNvPr id="4" name="IMG_1073.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6012" y="0"/>
            <a:ext cx="36576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7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Articulating Word Concepts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74812" y="2057400"/>
            <a:ext cx="9144000" cy="4267200"/>
          </a:xfrm>
        </p:spPr>
        <p:txBody>
          <a:bodyPr/>
          <a:lstStyle/>
          <a:p>
            <a:r>
              <a:rPr lang="en-US" dirty="0"/>
              <a:t>Learning about Plurals</a:t>
            </a:r>
          </a:p>
          <a:p>
            <a:endParaRPr lang="en-US" dirty="0"/>
          </a:p>
        </p:txBody>
      </p:sp>
      <p:pic>
        <p:nvPicPr>
          <p:cNvPr id="7" name="IMG_0536.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3" y="0"/>
            <a:ext cx="3581400" cy="63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1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Say it Spell it</a:t>
            </a:r>
            <a:endParaRPr lang="en-US" dirty="0"/>
          </a:p>
        </p:txBody>
      </p:sp>
      <p:pic>
        <p:nvPicPr>
          <p:cNvPr id="4" name="IMG_1072.MOV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4263" y="1905000"/>
            <a:ext cx="2400300" cy="4267200"/>
          </a:xfrm>
        </p:spPr>
      </p:pic>
    </p:spTree>
    <p:extLst>
      <p:ext uri="{BB962C8B-B14F-4D97-AF65-F5344CB8AC3E}">
        <p14:creationId xmlns:p14="http://schemas.microsoft.com/office/powerpoint/2010/main" val="41279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Reinforce Word Concepts</a:t>
            </a:r>
          </a:p>
          <a:p>
            <a:r>
              <a:rPr lang="en-US" dirty="0" smtClean="0"/>
              <a:t>Multiple exposures and opportunities to work with word lists.</a:t>
            </a:r>
            <a:endParaRPr lang="en-US" dirty="0"/>
          </a:p>
        </p:txBody>
      </p:sp>
      <p:pic>
        <p:nvPicPr>
          <p:cNvPr id="4" name="Picture 3" descr="Screen Shot 2014-10-21 at 2.4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2" y="3429000"/>
            <a:ext cx="37592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3733798" cy="4267200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emory</a:t>
            </a:r>
          </a:p>
          <a:p>
            <a:r>
              <a:rPr lang="en-US" dirty="0" smtClean="0"/>
              <a:t>Multiple exposures and opportunities to work with word lists.</a:t>
            </a:r>
            <a:endParaRPr lang="en-US" dirty="0"/>
          </a:p>
        </p:txBody>
      </p:sp>
      <p:pic>
        <p:nvPicPr>
          <p:cNvPr id="5" name="Picture 4" descr="IMG_108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12" y="1905000"/>
            <a:ext cx="5467550" cy="4083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8612" y="6019800"/>
            <a:ext cx="12605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Memory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06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81000"/>
            <a:ext cx="9143998" cy="1020762"/>
          </a:xfrm>
        </p:spPr>
        <p:txBody>
          <a:bodyPr/>
          <a:lstStyle/>
          <a:p>
            <a:r>
              <a:rPr lang="en-US" dirty="0" smtClean="0"/>
              <a:t>Building Vocabulary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1812" y="1752600"/>
            <a:ext cx="2057400" cy="4800600"/>
          </a:xfrm>
        </p:spPr>
        <p:txBody>
          <a:bodyPr/>
          <a:lstStyle/>
          <a:p>
            <a:r>
              <a:rPr lang="en-US" dirty="0" smtClean="0"/>
              <a:t>Direct Instruction</a:t>
            </a:r>
            <a:endParaRPr lang="en-US" dirty="0"/>
          </a:p>
        </p:txBody>
      </p:sp>
      <p:pic>
        <p:nvPicPr>
          <p:cNvPr id="14" name="clip - 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1612" y="1618716"/>
            <a:ext cx="9005570" cy="50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8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381000"/>
            <a:ext cx="9143998" cy="1020762"/>
          </a:xfrm>
        </p:spPr>
        <p:txBody>
          <a:bodyPr/>
          <a:lstStyle/>
          <a:p>
            <a:r>
              <a:rPr lang="en-US" dirty="0" smtClean="0"/>
              <a:t>Building Vocabulary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31812" y="1752600"/>
            <a:ext cx="2209800" cy="4800600"/>
          </a:xfrm>
        </p:spPr>
        <p:txBody>
          <a:bodyPr/>
          <a:lstStyle/>
          <a:p>
            <a:r>
              <a:rPr lang="en-US" dirty="0" smtClean="0"/>
              <a:t>Independent Practice</a:t>
            </a:r>
          </a:p>
          <a:p>
            <a:r>
              <a:rPr lang="en-US" dirty="0" smtClean="0"/>
              <a:t>Guess my category</a:t>
            </a:r>
            <a:endParaRPr lang="en-US" dirty="0"/>
          </a:p>
        </p:txBody>
      </p:sp>
      <p:pic>
        <p:nvPicPr>
          <p:cNvPr id="3" name="IMG_1083.MO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1212" y="1905000"/>
            <a:ext cx="79923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Study Cycle in A Glance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Day 1: Teaching Day  - Vocabulary Lesson</a:t>
            </a:r>
          </a:p>
          <a:p>
            <a:r>
              <a:rPr lang="en-US" dirty="0" smtClean="0"/>
              <a:t>Day 2: Guess my Category (Vocabulary Activity)</a:t>
            </a:r>
          </a:p>
          <a:p>
            <a:r>
              <a:rPr lang="en-US" dirty="0" smtClean="0"/>
              <a:t>Day 3: Teaching Day – Phonics Lesson</a:t>
            </a:r>
          </a:p>
          <a:p>
            <a:r>
              <a:rPr lang="en-US" dirty="0" smtClean="0"/>
              <a:t>Day 4: Open Sort “Guess my rule”</a:t>
            </a:r>
          </a:p>
          <a:p>
            <a:r>
              <a:rPr lang="en-US" dirty="0" smtClean="0"/>
              <a:t>Day 5: Closed Sort</a:t>
            </a:r>
          </a:p>
          <a:p>
            <a:r>
              <a:rPr lang="en-US" dirty="0" smtClean="0"/>
              <a:t>Day 6: High Frequency Words Practice</a:t>
            </a:r>
          </a:p>
          <a:p>
            <a:r>
              <a:rPr lang="en-US" dirty="0" smtClean="0"/>
              <a:t>Day 7: Closed Sort/Assessment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7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Groups – Work Boards</a:t>
            </a:r>
            <a:endParaRPr lang="en-US" dirty="0"/>
          </a:p>
        </p:txBody>
      </p:sp>
      <p:pic>
        <p:nvPicPr>
          <p:cNvPr id="10" name="Content Placeholder 9" descr="Screen Shot 2014-10-21 at 1.20.1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05" r="-55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273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Word Study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9524998" cy="4114800"/>
          </a:xfrm>
        </p:spPr>
        <p:txBody>
          <a:bodyPr/>
          <a:lstStyle/>
          <a:p>
            <a:r>
              <a:rPr lang="en-US" dirty="0" smtClean="0"/>
              <a:t>The Friday Spellers- I know it on Friday. I’ve forgotten it on Monday</a:t>
            </a:r>
            <a:r>
              <a:rPr lang="en-US" dirty="0"/>
              <a:t> </a:t>
            </a:r>
            <a:r>
              <a:rPr lang="en-US" dirty="0" smtClean="0"/>
              <a:t>(lack of application).</a:t>
            </a:r>
          </a:p>
          <a:p>
            <a:r>
              <a:rPr lang="en-US" dirty="0" smtClean="0"/>
              <a:t>Best practices dictate a </a:t>
            </a:r>
            <a:r>
              <a:rPr lang="en-US" dirty="0"/>
              <a:t>f</a:t>
            </a:r>
            <a:r>
              <a:rPr lang="en-US" dirty="0" smtClean="0"/>
              <a:t>ocus on correct spelling in context with patterns and meaning attached.</a:t>
            </a:r>
          </a:p>
          <a:p>
            <a:r>
              <a:rPr lang="en-US" dirty="0" smtClean="0"/>
              <a:t>When correct </a:t>
            </a:r>
            <a:r>
              <a:rPr lang="en-US" dirty="0" smtClean="0">
                <a:solidFill>
                  <a:schemeClr val="accent1"/>
                </a:solidFill>
              </a:rPr>
              <a:t>phonetic vocabulary and spelling patterns </a:t>
            </a:r>
            <a:r>
              <a:rPr lang="en-US" dirty="0" smtClean="0"/>
              <a:t>are learned, that transfers to application in Reading and Writing (not necessarily when the correct spelling of certain words is learned).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4-10-17 at 1.4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12" y="4648200"/>
            <a:ext cx="1795630" cy="200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8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spelling test</a:t>
            </a:r>
          </a:p>
          <a:p>
            <a:r>
              <a:rPr lang="en-US" dirty="0" smtClean="0"/>
              <a:t>Closed sort</a:t>
            </a:r>
          </a:p>
          <a:p>
            <a:r>
              <a:rPr lang="en-US" dirty="0" smtClean="0"/>
              <a:t>Adding new words to the closed sort (transfer)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Progress</a:t>
            </a:r>
            <a:endParaRPr lang="en-US" dirty="0"/>
          </a:p>
        </p:txBody>
      </p:sp>
      <p:pic>
        <p:nvPicPr>
          <p:cNvPr id="4" name="Content Placeholder 3" descr="FullSizeRend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857" r="-92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31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9060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happens with the words that don</a:t>
            </a:r>
            <a:r>
              <a:rPr lang="fr-FR" dirty="0" smtClean="0"/>
              <a:t>’</a:t>
            </a:r>
            <a:r>
              <a:rPr lang="en-US" dirty="0" smtClean="0"/>
              <a:t>t follow a pattern?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3124200"/>
            <a:ext cx="3352800" cy="4267200"/>
          </a:xfrm>
        </p:spPr>
        <p:txBody>
          <a:bodyPr/>
          <a:lstStyle/>
          <a:p>
            <a:r>
              <a:rPr lang="en-US" dirty="0" smtClean="0"/>
              <a:t>Word Wall</a:t>
            </a:r>
          </a:p>
          <a:p>
            <a:r>
              <a:rPr lang="en-US" dirty="0" smtClean="0"/>
              <a:t>Look Say Cover Write Check</a:t>
            </a:r>
          </a:p>
          <a:p>
            <a:r>
              <a:rPr lang="en-US" dirty="0"/>
              <a:t>Training Visual </a:t>
            </a:r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2412" y="1752600"/>
            <a:ext cx="102870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Practicing High Frequency </a:t>
            </a:r>
            <a:r>
              <a:rPr lang="en-US" sz="2400" dirty="0" smtClean="0"/>
              <a:t>Words -  words most commonly used in the English language.</a:t>
            </a:r>
            <a:endParaRPr lang="en-US" sz="2400" dirty="0"/>
          </a:p>
        </p:txBody>
      </p:sp>
      <p:pic>
        <p:nvPicPr>
          <p:cNvPr id="5" name="Picture 4" descr="Screen Shot 2014-10-21 at 1.2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64" y="2590800"/>
            <a:ext cx="703284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Supporting Word Study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Spelling City</a:t>
            </a:r>
          </a:p>
          <a:p>
            <a:r>
              <a:rPr lang="en-US" dirty="0" smtClean="0"/>
              <a:t>When helping your child spell a word, make connections between words, build on what they know to help them solve what they don</a:t>
            </a:r>
            <a:r>
              <a:rPr lang="fr-FR" dirty="0" smtClean="0"/>
              <a:t>’</a:t>
            </a:r>
            <a:r>
              <a:rPr lang="en-US" dirty="0" smtClean="0"/>
              <a:t>t know. </a:t>
            </a:r>
          </a:p>
          <a:p>
            <a:r>
              <a:rPr lang="en-US" dirty="0" smtClean="0"/>
              <a:t>Play word games like Word </a:t>
            </a:r>
            <a:r>
              <a:rPr lang="en-US" dirty="0" err="1" smtClean="0"/>
              <a:t>Yahtzee</a:t>
            </a:r>
            <a:r>
              <a:rPr lang="en-US" dirty="0" smtClean="0"/>
              <a:t>, Scrabble, Boggle, Word Searches.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Their Way Program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Hands on </a:t>
            </a:r>
            <a:r>
              <a:rPr lang="en-US" dirty="0" smtClean="0"/>
              <a:t>Approach</a:t>
            </a:r>
          </a:p>
          <a:p>
            <a:r>
              <a:rPr lang="en-US" dirty="0" smtClean="0"/>
              <a:t>Follows </a:t>
            </a:r>
            <a:r>
              <a:rPr lang="en-US" dirty="0"/>
              <a:t>a Continuum of spelling development</a:t>
            </a:r>
          </a:p>
          <a:p>
            <a:r>
              <a:rPr lang="en-US" dirty="0" smtClean="0"/>
              <a:t>Comprehensive in covering all aspects of Word Study</a:t>
            </a:r>
          </a:p>
          <a:p>
            <a:r>
              <a:rPr lang="en-US" dirty="0" smtClean="0"/>
              <a:t>The goal can not be simply </a:t>
            </a:r>
            <a:r>
              <a:rPr lang="en-US" dirty="0"/>
              <a:t>c</a:t>
            </a:r>
            <a:r>
              <a:rPr lang="en-US" dirty="0" smtClean="0"/>
              <a:t>an a student spell 10 words accurately but rather can he/she internalize phonetic awareness and make connections between words so that he/she can apply that knowledge independently and therefore spell accurately.</a:t>
            </a:r>
          </a:p>
          <a:p>
            <a:r>
              <a:rPr lang="en-US" dirty="0" smtClean="0"/>
              <a:t>Differentiated Program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Emergent Spellers – Students spell their words with random marks, representational drawings, mock linear or letters like writing, random letters and numbers</a:t>
            </a:r>
            <a:endParaRPr lang="en-US" dirty="0"/>
          </a:p>
        </p:txBody>
      </p:sp>
      <p:pic>
        <p:nvPicPr>
          <p:cNvPr id="4" name="Picture 3" descr="Screen Shot 2014-10-17 at 2.10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3289300"/>
            <a:ext cx="43307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5562598" cy="4267200"/>
          </a:xfrm>
        </p:spPr>
        <p:txBody>
          <a:bodyPr/>
          <a:lstStyle/>
          <a:p>
            <a:r>
              <a:rPr lang="en-US" dirty="0" smtClean="0"/>
              <a:t>Letter Name Spellers: Students generally spell words with initial and final consonants and some vowels</a:t>
            </a:r>
            <a:endParaRPr lang="en-US" dirty="0"/>
          </a:p>
        </p:txBody>
      </p:sp>
      <p:pic>
        <p:nvPicPr>
          <p:cNvPr id="5" name="Picture 4" descr="FullSizeRend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12" y="1981200"/>
            <a:ext cx="32575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5562598" cy="4267200"/>
          </a:xfrm>
        </p:spPr>
        <p:txBody>
          <a:bodyPr/>
          <a:lstStyle/>
          <a:p>
            <a:r>
              <a:rPr lang="en-US" dirty="0" smtClean="0"/>
              <a:t>Within Word Spellers – Students spell their words with initial and final consonants and with some blends and diagraphs. In addition, they use some long and short vowel combinations.</a:t>
            </a:r>
            <a:endParaRPr lang="en-US" dirty="0"/>
          </a:p>
        </p:txBody>
      </p:sp>
      <p:pic>
        <p:nvPicPr>
          <p:cNvPr id="6" name="Picture 5" descr="FullSizeRend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1905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5562598" cy="4267200"/>
          </a:xfrm>
        </p:spPr>
        <p:txBody>
          <a:bodyPr/>
          <a:lstStyle/>
          <a:p>
            <a:r>
              <a:rPr lang="en-US" dirty="0" smtClean="0"/>
              <a:t>Syllables and Affixes Spellers – Students are able to spell some words that include consonant doubling, common suffixes and past tense endings.</a:t>
            </a:r>
            <a:endParaRPr lang="en-US" dirty="0"/>
          </a:p>
        </p:txBody>
      </p:sp>
      <p:pic>
        <p:nvPicPr>
          <p:cNvPr id="4" name="Picture 3" descr="FullSizeRend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3" y="1600200"/>
            <a:ext cx="2819400" cy="51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Developmental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905000"/>
            <a:ext cx="4495798" cy="4267200"/>
          </a:xfrm>
        </p:spPr>
        <p:txBody>
          <a:bodyPr/>
          <a:lstStyle/>
          <a:p>
            <a:r>
              <a:rPr lang="en-US" dirty="0" smtClean="0"/>
              <a:t>Derivational Relationships – Students begin learning internal morphology in syllables (bases and roots) as well as prefixes.</a:t>
            </a:r>
            <a:endParaRPr lang="en-US" dirty="0"/>
          </a:p>
        </p:txBody>
      </p:sp>
      <p:pic>
        <p:nvPicPr>
          <p:cNvPr id="7" name="Picture 6" descr="FullSizeRender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12" y="19050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TW Hillside Curr Chat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WTW Hillside Curr Chat.potx</Template>
  <TotalTime>0</TotalTime>
  <Words>1388</Words>
  <Application>Microsoft Macintosh PowerPoint</Application>
  <PresentationFormat>Custom</PresentationFormat>
  <Paragraphs>151</Paragraphs>
  <Slides>33</Slides>
  <Notes>15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WTW Hillside Curr Chat</vt:lpstr>
      <vt:lpstr>Word Study </vt:lpstr>
      <vt:lpstr>What is Word Study?</vt:lpstr>
      <vt:lpstr>Why is Word Study Important?</vt:lpstr>
      <vt:lpstr>Words Their Way Program Highlights</vt:lpstr>
      <vt:lpstr>Developmental Stages</vt:lpstr>
      <vt:lpstr>Developmental Stages</vt:lpstr>
      <vt:lpstr>Developmental Stages</vt:lpstr>
      <vt:lpstr>Developmental Stages</vt:lpstr>
      <vt:lpstr>Developmental Stages</vt:lpstr>
      <vt:lpstr>Determining a Student’s Spelling Stage</vt:lpstr>
      <vt:lpstr>Determining a Student’s Spelling Stage</vt:lpstr>
      <vt:lpstr>Words Study and Word Lists</vt:lpstr>
      <vt:lpstr>Word Study in the Classroom</vt:lpstr>
      <vt:lpstr>Word Study in the Classroom</vt:lpstr>
      <vt:lpstr>Word Study in the Classroom</vt:lpstr>
      <vt:lpstr>Word Study in the Classroom</vt:lpstr>
      <vt:lpstr>Word Study in the Classroom</vt:lpstr>
      <vt:lpstr>Word Study in the Classroom</vt:lpstr>
      <vt:lpstr>Word Study in the Classroom</vt:lpstr>
      <vt:lpstr>Words Their Way and Training Long Term Memory</vt:lpstr>
      <vt:lpstr>Direct Instruction</vt:lpstr>
      <vt:lpstr>Articulating Word Concepts</vt:lpstr>
      <vt:lpstr>Say it Spell it</vt:lpstr>
      <vt:lpstr>Games</vt:lpstr>
      <vt:lpstr>Games</vt:lpstr>
      <vt:lpstr>Building Vocabulary</vt:lpstr>
      <vt:lpstr>Building Vocabulary</vt:lpstr>
      <vt:lpstr>A Word Study Cycle in A Glance</vt:lpstr>
      <vt:lpstr>Managing Groups – Work Boards</vt:lpstr>
      <vt:lpstr>Assessing Progress</vt:lpstr>
      <vt:lpstr>Assessing Progress</vt:lpstr>
      <vt:lpstr>What happens with the words that don’t follow a pattern?  </vt:lpstr>
      <vt:lpstr>Supporting Word Study at Home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modified xsi:type="dcterms:W3CDTF">2014-10-27T17:39:24Z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